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85" r:id="rId3"/>
    <p:sldId id="286" r:id="rId4"/>
    <p:sldId id="303" r:id="rId5"/>
    <p:sldId id="304" r:id="rId6"/>
    <p:sldId id="305" r:id="rId7"/>
    <p:sldId id="306" r:id="rId8"/>
    <p:sldId id="307" r:id="rId9"/>
    <p:sldId id="308" r:id="rId10"/>
    <p:sldId id="311" r:id="rId11"/>
    <p:sldId id="315" r:id="rId12"/>
    <p:sldId id="314" r:id="rId13"/>
    <p:sldId id="309" r:id="rId14"/>
    <p:sldId id="312" r:id="rId15"/>
    <p:sldId id="313" r:id="rId16"/>
    <p:sldId id="289" r:id="rId17"/>
    <p:sldId id="316" r:id="rId18"/>
    <p:sldId id="282" r:id="rId19"/>
    <p:sldId id="319" r:id="rId20"/>
    <p:sldId id="320" r:id="rId21"/>
    <p:sldId id="317" r:id="rId22"/>
    <p:sldId id="318" r:id="rId23"/>
    <p:sldId id="310"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654"/>
    <a:srgbClr val="333333"/>
    <a:srgbClr val="666666"/>
    <a:srgbClr val="808080"/>
    <a:srgbClr val="800080"/>
    <a:srgbClr val="CC66FF"/>
    <a:srgbClr val="0000FF"/>
    <a:srgbClr val="80FF00"/>
    <a:srgbClr val="FFFF00"/>
    <a:srgbClr val="0E5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24" autoAdjust="0"/>
  </p:normalViewPr>
  <p:slideViewPr>
    <p:cSldViewPr snapToGrid="0" snapToObjects="1">
      <p:cViewPr varScale="1">
        <p:scale>
          <a:sx n="98" d="100"/>
          <a:sy n="98" d="100"/>
        </p:scale>
        <p:origin x="-233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10x better than just using # of businesses in each </a:t>
            </a:r>
            <a:r>
              <a:rPr lang="en-US" sz="1100" dirty="0" smtClean="0"/>
              <a:t>neighborhood</a:t>
            </a:r>
          </a:p>
          <a:p>
            <a:pPr lvl="0" rtl="0">
              <a:spcBef>
                <a:spcPts val="0"/>
              </a:spcBef>
              <a:buNone/>
            </a:pPr>
            <a:r>
              <a:rPr lang="en-US" baseline="0" dirty="0" smtClean="0"/>
              <a:t>2x better than using # of businesses, but cutting some of the most extreme outliers</a:t>
            </a:r>
          </a:p>
          <a:p>
            <a:pPr lvl="0" rtl="0">
              <a:spcBef>
                <a:spcPts val="0"/>
              </a:spcBef>
              <a:buNone/>
            </a:pPr>
            <a:r>
              <a:rPr lang="en-US" baseline="0" dirty="0" smtClean="0"/>
              <a:t>BIC = -203; 41 features used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Along the waterfront is not great for business, possibly a high rate of turnover.</a:t>
            </a:r>
          </a:p>
          <a:p>
            <a:pPr lvl="0" rtl="0">
              <a:spcBef>
                <a:spcPts val="0"/>
              </a:spcBef>
              <a:buNone/>
            </a:pPr>
            <a:r>
              <a:rPr lang="en-US" baseline="0" dirty="0" err="1" smtClean="0"/>
              <a:t>Gaslamp</a:t>
            </a:r>
            <a:r>
              <a:rPr lang="en-US" baseline="0" dirty="0" smtClean="0"/>
              <a:t> and the Balboa Park area are pretty good for businesses, and this area just north of downtown, between 2 major freeways is really good.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Here’s SDSU and mostly residential areas just east of it, which aren’t great for businesses since there tends to be lots of turnover near universities.</a:t>
            </a:r>
          </a:p>
          <a:p>
            <a:pPr lvl="0" rtl="0">
              <a:spcBef>
                <a:spcPts val="0"/>
              </a:spcBef>
              <a:buNone/>
            </a:pPr>
            <a:r>
              <a:rPr lang="en-US" baseline="0" dirty="0" smtClean="0"/>
              <a:t>Whereas, along the 8, 15, and 805, and near Qualcomm Stadium are pretty good neighborhoods for businesses.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s-IS" baseline="0" dirty="0" smtClean="0"/>
              <a:t>0.2724 +/- 0.078 (3.5 sigma)</a:t>
            </a:r>
          </a:p>
          <a:p>
            <a:pPr lvl="0" rtl="0">
              <a:spcBef>
                <a:spcPts val="0"/>
              </a:spcBef>
              <a:buNone/>
            </a:pPr>
            <a:r>
              <a:rPr lang="hr-HR" baseline="0" dirty="0" smtClean="0"/>
              <a:t>0.1188	 +/- 0.075 (1.5 sigma)</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nb-NO" baseline="0" dirty="0" smtClean="0"/>
              <a:t>0.1722 +/- 0.116 (1.5 sigma)</a:t>
            </a:r>
          </a:p>
          <a:p>
            <a:pPr lvl="0" rtl="0">
              <a:spcBef>
                <a:spcPts val="0"/>
              </a:spcBef>
              <a:buNone/>
            </a:pPr>
            <a:r>
              <a:rPr lang="nb-NO" baseline="0" dirty="0" smtClean="0"/>
              <a:t>0.1598 +/- 0.119 (1.3 sigma)</a:t>
            </a:r>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Walk score is calculated based on walking distance to businesses and pedestrian friendliness (e.g., block length and intersection density, but NOT hilliness).</a:t>
            </a:r>
          </a:p>
          <a:p>
            <a:pPr lvl="0" rtl="0">
              <a:spcBef>
                <a:spcPts val="0"/>
              </a:spcBef>
              <a:buNone/>
            </a:pPr>
            <a:r>
              <a:rPr lang="en-US" baseline="0" dirty="0" smtClean="0"/>
              <a:t>Bike score is based on number of bike lanes, hilliness of an area, road connectivity, and the number of bike commuters. So with some hills and not many bike commuters, bike scores are relatively low in much of SD and *might* be lower near more successful businesses.</a:t>
            </a:r>
          </a:p>
          <a:p>
            <a:pPr lvl="0" rtl="0">
              <a:spcBef>
                <a:spcPts val="0"/>
              </a:spcBef>
              <a:buNone/>
            </a:pPr>
            <a:r>
              <a:rPr lang="en-US" baseline="0" dirty="0" smtClean="0"/>
              <a:t>(Transit score indicates how well a location is served by public transit based on the distance to and frequency and mode of transportation of nearby transit routes.)</a:t>
            </a:r>
          </a:p>
          <a:p>
            <a:pPr lvl="0" rtl="0">
              <a:spcBef>
                <a:spcPts val="0"/>
              </a:spcBef>
              <a:buNone/>
            </a:pPr>
            <a:r>
              <a:rPr lang="en-US" baseline="0" dirty="0" smtClean="0"/>
              <a:t>1 sigma, 1.5 sigma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NAICS has a bunch of numeric codes to describe various industries, so hopefully I can use this to identify different business types and how they perform in different locations.</a:t>
            </a:r>
          </a:p>
          <a:p>
            <a:pPr lvl="0">
              <a:spcBef>
                <a:spcPts val="0"/>
              </a:spcBef>
              <a:buNone/>
            </a:pPr>
            <a:r>
              <a:rPr lang="en" dirty="0" smtClean="0"/>
              <a:t>Each business has a single code, but they’re not super unique and very similar businesses have different codes!</a:t>
            </a:r>
          </a:p>
          <a:p>
            <a:pPr lvl="0">
              <a:spcBef>
                <a:spcPts val="0"/>
              </a:spcBef>
              <a:buNone/>
            </a:pPr>
            <a:r>
              <a:rPr lang="en" dirty="0" smtClean="0"/>
              <a:t>For example, Starbucks has </a:t>
            </a:r>
            <a:r>
              <a:rPr lang="en" sz="1100" dirty="0" smtClean="0">
                <a:highlight>
                  <a:srgbClr val="FFFFFF"/>
                </a:highlight>
              </a:rPr>
              <a:t>87 locations in SD with 18 different NAICS codes!</a:t>
            </a:r>
          </a:p>
          <a:p>
            <a:pPr lvl="0">
              <a:spcBef>
                <a:spcPts val="0"/>
              </a:spcBef>
              <a:buNone/>
            </a:pPr>
            <a:r>
              <a:rPr lang="en" sz="1100" dirty="0" smtClean="0">
                <a:highlight>
                  <a:srgbClr val="FFFFFF"/>
                </a:highlight>
              </a:rPr>
              <a:t>Their numbering system has the first two-digits as the most general category and then more digits refine the classification (i.e., 722, 7224, 722213).</a:t>
            </a:r>
          </a:p>
          <a:p>
            <a:pPr lvl="0">
              <a:spcBef>
                <a:spcPts val="0"/>
              </a:spcBef>
              <a:buNone/>
            </a:pPr>
            <a:r>
              <a:rPr lang="en" sz="1100" dirty="0" smtClean="0">
                <a:highlight>
                  <a:srgbClr val="FFFFFF"/>
                </a:highlight>
              </a:rPr>
              <a:t>I could just use the codes as-is, but it seems silly that we have 18 different “types” of Starbucks.</a:t>
            </a:r>
            <a:endParaRPr lang="en-US" sz="1100" dirty="0" smtClean="0">
              <a:highlight>
                <a:srgbClr val="FFFFFF"/>
              </a:high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highlight>
                  <a:srgbClr val="FFFFFF"/>
                </a:highlight>
              </a:rPr>
              <a:t>So I took </a:t>
            </a:r>
            <a:r>
              <a:rPr lang="en" sz="1100" dirty="0" smtClean="0">
                <a:highlight>
                  <a:srgbClr val="FFFFFF"/>
                </a:highlight>
              </a:rPr>
              <a:t>the first two digits, which are the top-most level in the classification hierarchy.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a:t>
            </a:r>
            <a:r>
              <a:rPr lang="en-US" dirty="0" smtClean="0"/>
              <a:t>*data* </a:t>
            </a:r>
            <a:r>
              <a:rPr lang="en" dirty="0" smtClean="0"/>
              <a:t>to improve things.</a:t>
            </a:r>
          </a:p>
          <a:p>
            <a:pPr marL="0" lvl="0" indent="0">
              <a:spcBef>
                <a:spcPts val="0"/>
              </a:spcBef>
              <a:buFont typeface="Arial"/>
              <a:buNone/>
            </a:pPr>
            <a:r>
              <a:rPr lang="en-US" i="0" dirty="0" smtClean="0"/>
              <a:t>Specifically, using information about different</a:t>
            </a:r>
            <a:r>
              <a:rPr lang="en-US" i="0" baseline="0" dirty="0" smtClean="0"/>
              <a:t> neighborhoods in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p>
          <a:p>
            <a:pPr marL="0" lvl="0" indent="0">
              <a:spcBef>
                <a:spcPts val="0"/>
              </a:spcBef>
              <a:buFont typeface="Arial"/>
              <a:buNone/>
            </a:pPr>
            <a:r>
              <a:rPr lang="en-US" sz="1100" i="0" baseline="0" dirty="0" smtClean="0"/>
              <a:t>SHOW DEMO: SD Convention Center, code=44 (car dealership), then all of SD map</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100" dirty="0" smtClean="0">
                <a:highlight>
                  <a:srgbClr val="FFFFFF"/>
                </a:highlight>
              </a:rPr>
              <a:t>This method turns this list into 4 different codes for all Starbucks, with 79% of them sharing the same code (72), 13% with a second code (44)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s-IS" baseline="0" dirty="0" smtClean="0"/>
              <a:t>0.2724 +/- 0.078 (3.5 sigma)</a:t>
            </a:r>
          </a:p>
          <a:p>
            <a:pPr lvl="0" rtl="0">
              <a:spcBef>
                <a:spcPts val="0"/>
              </a:spcBef>
              <a:buNone/>
            </a:pPr>
            <a:r>
              <a:rPr lang="hr-HR" baseline="0" dirty="0" smtClean="0"/>
              <a:t>0.1188	 +/- 0.075 (1.5 sigma)</a:t>
            </a:r>
          </a:p>
          <a:p>
            <a:pPr lvl="0" rtl="0">
              <a:spcBef>
                <a:spcPts val="0"/>
              </a:spcBef>
              <a:buNone/>
            </a:pPr>
            <a:r>
              <a:rPr lang="nb-NO" baseline="0" dirty="0" smtClean="0"/>
              <a:t>0.1722 +/- 0.116 (1.5 sigma)</a:t>
            </a:r>
          </a:p>
          <a:p>
            <a:pPr lvl="0" rtl="0">
              <a:spcBef>
                <a:spcPts val="0"/>
              </a:spcBef>
              <a:buNone/>
            </a:pPr>
            <a:r>
              <a:rPr lang="nb-NO" baseline="0" dirty="0" smtClean="0"/>
              <a:t>0.1598 +/- 0.119 (1.3 sigma)</a:t>
            </a:r>
            <a:endParaRPr lang="en-US" baseline="0" dirty="0" smtClean="0"/>
          </a:p>
          <a:p>
            <a:pPr lvl="0" rtl="0">
              <a:spcBef>
                <a:spcPts val="0"/>
              </a:spcBef>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neighborhood (census 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365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3.wdp"/><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6" Type="http://schemas.openxmlformats.org/officeDocument/2006/relationships/image" Target="../media/image22.png"/><Relationship Id="rId7" Type="http://schemas.openxmlformats.org/officeDocument/2006/relationships/image" Target="../media/image23.jpg"/><Relationship Id="rId8"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microsoft.com/office/2007/relationships/hdphoto" Target="../media/hdphoto1.wdp"/><Relationship Id="rId9"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solidFill>
                  <a:schemeClr val="bg1">
                    <a:lumMod val="25000"/>
                    <a:lumOff val="75000"/>
                  </a:schemeClr>
                </a:solidFill>
              </a:rPr>
              <a:t>Jeffrey </a:t>
            </a:r>
            <a:r>
              <a:rPr lang="en" dirty="0" smtClean="0">
                <a:solidFill>
                  <a:schemeClr val="bg1">
                    <a:lumMod val="25000"/>
                    <a:lumOff val="75000"/>
                  </a:schemeClr>
                </a:solidFill>
              </a:rPr>
              <a:t>Silverman</a:t>
            </a:r>
            <a:endParaRPr lang="en" dirty="0">
              <a:solidFill>
                <a:schemeClr val="bg1">
                  <a:lumMod val="25000"/>
                  <a:lumOff val="75000"/>
                </a:schemeClr>
              </a:solidFill>
            </a:endParaRP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2816" y="809263"/>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 (</a:t>
            </a:r>
            <a:r>
              <a:rPr lang="en-US" sz="3600" dirty="0"/>
              <a:t>LOOCV = </a:t>
            </a:r>
            <a:r>
              <a:rPr lang="en-US" sz="3600" dirty="0" smtClean="0"/>
              <a:t>0.105; r</a:t>
            </a:r>
            <a:r>
              <a:rPr lang="en-US" sz="3600" baseline="30000" dirty="0" smtClean="0"/>
              <a:t>2</a:t>
            </a:r>
            <a:r>
              <a:rPr lang="en-US" sz="3600" dirty="0" smtClean="0"/>
              <a:t> </a:t>
            </a:r>
            <a:r>
              <a:rPr lang="en-US" sz="3600" dirty="0"/>
              <a:t>= </a:t>
            </a:r>
            <a:r>
              <a:rPr lang="en-US" sz="3600" dirty="0" smtClean="0"/>
              <a:t>0.23)</a:t>
            </a:r>
            <a:endParaRPr lang="en" sz="3600" dirty="0"/>
          </a:p>
        </p:txBody>
      </p:sp>
      <p:sp>
        <p:nvSpPr>
          <p:cNvPr id="5" name="Rectangle 4"/>
          <p:cNvSpPr/>
          <p:nvPr/>
        </p:nvSpPr>
        <p:spPr>
          <a:xfrm>
            <a:off x="4924316" y="2071691"/>
            <a:ext cx="3215416" cy="830997"/>
          </a:xfrm>
          <a:prstGeom prst="rect">
            <a:avLst/>
          </a:prstGeom>
        </p:spPr>
        <p:txBody>
          <a:bodyPr wrap="square">
            <a:spAutoFit/>
          </a:bodyPr>
          <a:lstStyle/>
          <a:p>
            <a:pPr algn="ctr"/>
            <a:r>
              <a:rPr lang="en-US" sz="2400" dirty="0" smtClean="0"/>
              <a:t>Model “corrects</a:t>
            </a:r>
            <a:r>
              <a:rPr lang="en-US" sz="2400" dirty="0"/>
              <a:t>” </a:t>
            </a:r>
            <a:r>
              <a:rPr lang="en-US" sz="2400" dirty="0" smtClean="0"/>
              <a:t>outlier neighborhoods</a:t>
            </a:r>
            <a:endParaRPr lang="en" sz="2400" dirty="0"/>
          </a:p>
        </p:txBody>
      </p:sp>
    </p:spTree>
    <p:extLst>
      <p:ext uri="{BB962C8B-B14F-4D97-AF65-F5344CB8AC3E}">
        <p14:creationId xmlns:p14="http://schemas.microsoft.com/office/powerpoint/2010/main" val="1298867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Downtown San Diego</a:t>
            </a:r>
            <a:endParaRPr lang="en" sz="3600" dirty="0"/>
          </a:p>
        </p:txBody>
      </p:sp>
      <p:pic>
        <p:nvPicPr>
          <p:cNvPr id="2" name="Picture 1" descr="map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2" y="757430"/>
            <a:ext cx="7509497" cy="5887749"/>
          </a:xfrm>
          <a:prstGeom prst="rect">
            <a:avLst/>
          </a:prstGeom>
        </p:spPr>
      </p:pic>
    </p:spTree>
    <p:extLst>
      <p:ext uri="{BB962C8B-B14F-4D97-AF65-F5344CB8AC3E}">
        <p14:creationId xmlns:p14="http://schemas.microsoft.com/office/powerpoint/2010/main" val="13231319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SD State University &amp; Qualcomm Stadium</a:t>
            </a:r>
            <a:endParaRPr lang="en" sz="3600" dirty="0"/>
          </a:p>
        </p:txBody>
      </p:sp>
      <p:pic>
        <p:nvPicPr>
          <p:cNvPr id="4" name="Picture 3" descr="map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4" y="964758"/>
            <a:ext cx="8740852" cy="5449432"/>
          </a:xfrm>
          <a:prstGeom prst="rect">
            <a:avLst/>
          </a:prstGeom>
        </p:spPr>
      </p:pic>
    </p:spTree>
    <p:extLst>
      <p:ext uri="{BB962C8B-B14F-4D97-AF65-F5344CB8AC3E}">
        <p14:creationId xmlns:p14="http://schemas.microsoft.com/office/powerpoint/2010/main" val="14502250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percentage</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3" name="Picture 2"/>
          <p:cNvPicPr>
            <a:picLocks noChangeAspect="1"/>
          </p:cNvPicPr>
          <p:nvPr/>
        </p:nvPicPr>
        <p:blipFill>
          <a:blip r:embed="rId3"/>
          <a:stretch>
            <a:fillRect/>
          </a:stretch>
        </p:blipFill>
        <p:spPr>
          <a:xfrm>
            <a:off x="4114991" y="725646"/>
            <a:ext cx="914400" cy="914400"/>
          </a:xfrm>
          <a:prstGeom prst="rect">
            <a:avLst/>
          </a:prstGeom>
        </p:spPr>
      </p:pic>
      <p:pic>
        <p:nvPicPr>
          <p:cNvPr id="4" name="Picture 3"/>
          <p:cNvPicPr>
            <a:picLocks noChangeAspect="1"/>
          </p:cNvPicPr>
          <p:nvPr/>
        </p:nvPicPr>
        <p:blipFill>
          <a:blip r:embed="rId4"/>
          <a:stretch>
            <a:fillRect/>
          </a:stretch>
        </p:blipFill>
        <p:spPr>
          <a:xfrm>
            <a:off x="6446463" y="1523424"/>
            <a:ext cx="914400" cy="914400"/>
          </a:xfrm>
          <a:prstGeom prst="rect">
            <a:avLst/>
          </a:prstGeom>
        </p:spPr>
      </p:pic>
    </p:spTree>
    <p:extLst>
      <p:ext uri="{BB962C8B-B14F-4D97-AF65-F5344CB8AC3E}">
        <p14:creationId xmlns:p14="http://schemas.microsoft.com/office/powerpoint/2010/main" val="9974958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percentage</a:t>
            </a:r>
          </a:p>
          <a:p>
            <a:pPr>
              <a:buNone/>
            </a:pPr>
            <a:r>
              <a:rPr lang="is-IS" sz="3600" dirty="0" smtClean="0">
                <a:solidFill>
                  <a:schemeClr val="tx1"/>
                </a:solidFill>
              </a:rPr>
              <a:t>…</a:t>
            </a:r>
            <a:r>
              <a:rPr lang="en-US" sz="3600" dirty="0">
                <a:solidFill>
                  <a:schemeClr val="tx1"/>
                </a:solidFill>
              </a:rPr>
              <a:t>a</a:t>
            </a:r>
            <a:r>
              <a:rPr lang="en-US" sz="3600" dirty="0" smtClean="0">
                <a:solidFill>
                  <a:schemeClr val="tx1"/>
                </a:solidFill>
              </a:rPr>
              <a:t>nd possibly have</a:t>
            </a:r>
            <a:r>
              <a:rPr lang="is-IS" sz="3600" dirty="0" smtClean="0">
                <a:solidFill>
                  <a:schemeClr val="tx1"/>
                </a:solidFill>
              </a:rPr>
              <a:t>…</a:t>
            </a:r>
            <a:endParaRPr lang="en-US" sz="3600" dirty="0">
              <a:solidFill>
                <a:schemeClr val="tx1"/>
              </a:solidFill>
            </a:endParaRPr>
          </a:p>
          <a:p>
            <a:pPr marL="457200" indent="-457200"/>
            <a:r>
              <a:rPr lang="en-US" sz="3200" dirty="0" smtClean="0"/>
              <a:t>Higher percent female population</a:t>
            </a:r>
          </a:p>
          <a:p>
            <a:pPr marL="457200" indent="-457200"/>
            <a:r>
              <a:rPr lang="en-US" sz="3200" dirty="0" smtClean="0"/>
              <a:t>Higher percent adult population</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4" name="Picture 3"/>
          <p:cNvPicPr>
            <a:picLocks noChangeAspect="1"/>
          </p:cNvPicPr>
          <p:nvPr/>
        </p:nvPicPr>
        <p:blipFill>
          <a:blip r:embed="rId3"/>
          <a:stretch>
            <a:fillRect/>
          </a:stretch>
        </p:blipFill>
        <p:spPr>
          <a:xfrm>
            <a:off x="4114991" y="725646"/>
            <a:ext cx="914400" cy="914400"/>
          </a:xfrm>
          <a:prstGeom prst="rect">
            <a:avLst/>
          </a:prstGeom>
        </p:spPr>
      </p:pic>
      <p:pic>
        <p:nvPicPr>
          <p:cNvPr id="5" name="Picture 4"/>
          <p:cNvPicPr>
            <a:picLocks noChangeAspect="1"/>
          </p:cNvPicPr>
          <p:nvPr/>
        </p:nvPicPr>
        <p:blipFill>
          <a:blip r:embed="rId4"/>
          <a:stretch>
            <a:fillRect/>
          </a:stretch>
        </p:blipFill>
        <p:spPr>
          <a:xfrm>
            <a:off x="6446463" y="1523424"/>
            <a:ext cx="914400" cy="914400"/>
          </a:xfrm>
          <a:prstGeom prst="rect">
            <a:avLst/>
          </a:prstGeom>
        </p:spPr>
      </p:pic>
      <p:pic>
        <p:nvPicPr>
          <p:cNvPr id="3" name="Picture 2"/>
          <p:cNvPicPr>
            <a:picLocks noChangeAspect="1"/>
          </p:cNvPicPr>
          <p:nvPr/>
        </p:nvPicPr>
        <p:blipFill>
          <a:blip r:embed="rId5"/>
          <a:stretch>
            <a:fillRect/>
          </a:stretch>
        </p:blipFill>
        <p:spPr>
          <a:xfrm>
            <a:off x="6737881" y="3114216"/>
            <a:ext cx="553508" cy="777240"/>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12315" y="3990154"/>
            <a:ext cx="731520" cy="731520"/>
          </a:xfrm>
          <a:prstGeom prst="rect">
            <a:avLst/>
          </a:prstGeom>
        </p:spPr>
      </p:pic>
    </p:spTree>
    <p:extLst>
      <p:ext uri="{BB962C8B-B14F-4D97-AF65-F5344CB8AC3E}">
        <p14:creationId xmlns:p14="http://schemas.microsoft.com/office/powerpoint/2010/main" val="26986022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a:t>
            </a:r>
            <a:r>
              <a:rPr lang="en-US" sz="3200" dirty="0"/>
              <a:t>p</a:t>
            </a:r>
            <a:r>
              <a:rPr lang="en-US" sz="3200" dirty="0" smtClean="0"/>
              <a:t>ercentage </a:t>
            </a:r>
          </a:p>
          <a:p>
            <a:pPr>
              <a:buNone/>
            </a:pPr>
            <a:r>
              <a:rPr lang="is-IS" sz="3600" dirty="0" smtClean="0">
                <a:solidFill>
                  <a:schemeClr val="tx1"/>
                </a:solidFill>
              </a:rPr>
              <a:t>…</a:t>
            </a:r>
            <a:r>
              <a:rPr lang="en-US" sz="3600" dirty="0">
                <a:solidFill>
                  <a:schemeClr val="tx1"/>
                </a:solidFill>
              </a:rPr>
              <a:t>a</a:t>
            </a:r>
            <a:r>
              <a:rPr lang="en-US" sz="3600" dirty="0" smtClean="0">
                <a:solidFill>
                  <a:schemeClr val="tx1"/>
                </a:solidFill>
              </a:rPr>
              <a:t>nd possibly have</a:t>
            </a:r>
            <a:r>
              <a:rPr lang="is-IS" sz="3600" dirty="0" smtClean="0">
                <a:solidFill>
                  <a:schemeClr val="tx1"/>
                </a:solidFill>
              </a:rPr>
              <a:t>…</a:t>
            </a:r>
            <a:endParaRPr lang="en-US" sz="3600" dirty="0">
              <a:solidFill>
                <a:schemeClr val="tx1"/>
              </a:solidFill>
            </a:endParaRPr>
          </a:p>
          <a:p>
            <a:pPr marL="457200" indent="-457200"/>
            <a:r>
              <a:rPr lang="en-US" sz="3200" dirty="0" smtClean="0"/>
              <a:t>Higher percent female population</a:t>
            </a:r>
          </a:p>
          <a:p>
            <a:pPr marL="457200" indent="-457200"/>
            <a:r>
              <a:rPr lang="en-US" sz="3200" dirty="0" smtClean="0"/>
              <a:t>Higher percent adult population</a:t>
            </a:r>
          </a:p>
          <a:p>
            <a:pPr marL="457200" indent="-457200"/>
            <a:r>
              <a:rPr lang="en-US" sz="3200" dirty="0" smtClean="0"/>
              <a:t>Higher “walk score”</a:t>
            </a:r>
          </a:p>
          <a:p>
            <a:pPr marL="457200" indent="-457200"/>
            <a:r>
              <a:rPr lang="en-US" sz="3200" dirty="0" smtClean="0"/>
              <a:t>Lower “bike score” (?!)</a:t>
            </a:r>
            <a:endParaRPr lang="en-US" sz="32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4" name="Picture 3"/>
          <p:cNvPicPr>
            <a:picLocks noChangeAspect="1"/>
          </p:cNvPicPr>
          <p:nvPr/>
        </p:nvPicPr>
        <p:blipFill>
          <a:blip r:embed="rId3"/>
          <a:stretch>
            <a:fillRect/>
          </a:stretch>
        </p:blipFill>
        <p:spPr>
          <a:xfrm>
            <a:off x="4114991" y="725646"/>
            <a:ext cx="914400" cy="914400"/>
          </a:xfrm>
          <a:prstGeom prst="rect">
            <a:avLst/>
          </a:prstGeom>
        </p:spPr>
      </p:pic>
      <p:pic>
        <p:nvPicPr>
          <p:cNvPr id="5" name="Picture 4"/>
          <p:cNvPicPr>
            <a:picLocks noChangeAspect="1"/>
          </p:cNvPicPr>
          <p:nvPr/>
        </p:nvPicPr>
        <p:blipFill>
          <a:blip r:embed="rId4"/>
          <a:stretch>
            <a:fillRect/>
          </a:stretch>
        </p:blipFill>
        <p:spPr>
          <a:xfrm>
            <a:off x="6446463" y="1523424"/>
            <a:ext cx="914400" cy="914400"/>
          </a:xfrm>
          <a:prstGeom prst="rect">
            <a:avLst/>
          </a:prstGeom>
        </p:spPr>
      </p:pic>
      <p:pic>
        <p:nvPicPr>
          <p:cNvPr id="7" name="Picture 6"/>
          <p:cNvPicPr>
            <a:picLocks noChangeAspect="1"/>
          </p:cNvPicPr>
          <p:nvPr/>
        </p:nvPicPr>
        <p:blipFill>
          <a:blip r:embed="rId5"/>
          <a:stretch>
            <a:fillRect/>
          </a:stretch>
        </p:blipFill>
        <p:spPr>
          <a:xfrm>
            <a:off x="6737881" y="3114216"/>
            <a:ext cx="553508" cy="777240"/>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12315" y="3990154"/>
            <a:ext cx="731520" cy="731520"/>
          </a:xfrm>
          <a:prstGeom prst="rect">
            <a:avLst/>
          </a:prstGeom>
        </p:spPr>
      </p:pic>
      <p:pic>
        <p:nvPicPr>
          <p:cNvPr id="3" name="Picture 2"/>
          <p:cNvPicPr>
            <a:picLocks noChangeAspect="1"/>
          </p:cNvPicPr>
          <p:nvPr/>
        </p:nvPicPr>
        <p:blipFill>
          <a:blip r:embed="rId8"/>
          <a:stretch>
            <a:fillRect/>
          </a:stretch>
        </p:blipFill>
        <p:spPr>
          <a:xfrm>
            <a:off x="4164564" y="4582138"/>
            <a:ext cx="914400" cy="914400"/>
          </a:xfrm>
          <a:prstGeom prst="rect">
            <a:avLst/>
          </a:prstGeom>
        </p:spPr>
      </p:pic>
      <p:pic>
        <p:nvPicPr>
          <p:cNvPr id="9" name="Picture 8" descr="Icons8-Ios7-Transport-Bicycle.ico"/>
          <p:cNvPicPr>
            <a:picLocks noChangeAspect="1"/>
          </p:cNvPicPr>
          <p:nvPr/>
        </p:nvPicPr>
        <p:blipFill rotWithShape="1">
          <a:blip r:embed="rId9">
            <a:extLst>
              <a:ext uri="{28A0092B-C50C-407E-A947-70E740481C1C}">
                <a14:useLocalDpi xmlns:a14="http://schemas.microsoft.com/office/drawing/2010/main" val="0"/>
              </a:ext>
            </a:extLst>
          </a:blip>
          <a:srcRect t="33012"/>
          <a:stretch/>
        </p:blipFill>
        <p:spPr>
          <a:xfrm>
            <a:off x="4964599" y="5499789"/>
            <a:ext cx="1092007" cy="731520"/>
          </a:xfrm>
          <a:prstGeom prst="rect">
            <a:avLst/>
          </a:prstGeom>
        </p:spPr>
      </p:pic>
      <p:sp>
        <p:nvSpPr>
          <p:cNvPr id="12" name="TextBox 11"/>
          <p:cNvSpPr txBox="1"/>
          <p:nvPr/>
        </p:nvSpPr>
        <p:spPr>
          <a:xfrm>
            <a:off x="4928778" y="4841260"/>
            <a:ext cx="1133644" cy="1938992"/>
          </a:xfrm>
          <a:prstGeom prst="rect">
            <a:avLst/>
          </a:prstGeom>
          <a:noFill/>
        </p:spPr>
        <p:txBody>
          <a:bodyPr wrap="none" rtlCol="0">
            <a:spAutoFit/>
          </a:bodyPr>
          <a:lstStyle/>
          <a:p>
            <a:r>
              <a:rPr lang="en-US" sz="12000" dirty="0" smtClean="0">
                <a:solidFill>
                  <a:srgbClr val="FF0000">
                    <a:alpha val="67000"/>
                  </a:srgbClr>
                </a:solidFill>
                <a:latin typeface="Avenir Light"/>
                <a:cs typeface="Avenir Light"/>
              </a:rPr>
              <a:t>X</a:t>
            </a:r>
            <a:endParaRPr lang="en-US" sz="12000" dirty="0">
              <a:solidFill>
                <a:srgbClr val="FF0000">
                  <a:alpha val="67000"/>
                </a:srgbClr>
              </a:solidFill>
              <a:latin typeface="Avenir Light"/>
              <a:cs typeface="Avenir Light"/>
            </a:endParaRPr>
          </a:p>
        </p:txBody>
      </p:sp>
    </p:spTree>
    <p:extLst>
      <p:ext uri="{BB962C8B-B14F-4D97-AF65-F5344CB8AC3E}">
        <p14:creationId xmlns:p14="http://schemas.microsoft.com/office/powerpoint/2010/main" val="26986022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377" y="635922"/>
            <a:ext cx="1963436" cy="157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4884377" y="2472731"/>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6927471"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21954846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Neighborhoods (i.e., Census Tracts)</a:t>
            </a:r>
            <a:endParaRPr lang="en" sz="3600" dirty="0"/>
          </a:p>
        </p:txBody>
      </p:sp>
      <p:pic>
        <p:nvPicPr>
          <p:cNvPr id="3" name="Picture 2"/>
          <p:cNvPicPr>
            <a:picLocks noChangeAspect="1"/>
          </p:cNvPicPr>
          <p:nvPr/>
        </p:nvPicPr>
        <p:blipFill>
          <a:blip r:embed="rId3"/>
          <a:stretch>
            <a:fillRect/>
          </a:stretch>
        </p:blipFill>
        <p:spPr>
          <a:xfrm>
            <a:off x="737058" y="800934"/>
            <a:ext cx="7669884" cy="5881148"/>
          </a:xfrm>
          <a:prstGeom prst="rect">
            <a:avLst/>
          </a:prstGeom>
          <a:solidFill>
            <a:schemeClr val="tx1"/>
          </a:solidFill>
        </p:spPr>
      </p:pic>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r>
              <a:rPr lang="en" dirty="0">
                <a:solidFill>
                  <a:schemeClr val="bg1">
                    <a:lumMod val="25000"/>
                    <a:lumOff val="75000"/>
                  </a:schemeClr>
                </a:solidFill>
              </a:rPr>
              <a:t>Jeffrey Silverman</a:t>
            </a: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restaurant go here?</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Is this a good place for my next car dealership?</a:t>
            </a:r>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
        <p:nvSpPr>
          <p:cNvPr id="5" name="Shape 125"/>
          <p:cNvSpPr txBox="1"/>
          <p:nvPr/>
        </p:nvSpPr>
        <p:spPr>
          <a:xfrm rot="274">
            <a:off x="4857764" y="3195334"/>
            <a:ext cx="3767700" cy="1754743"/>
          </a:xfrm>
          <a:prstGeom prst="rect">
            <a:avLst/>
          </a:prstGeom>
          <a:solidFill>
            <a:schemeClr val="tx2">
              <a:alpha val="79000"/>
            </a:schemeClr>
          </a:solidFill>
          <a:ln>
            <a:noFill/>
          </a:ln>
        </p:spPr>
        <p:txBody>
          <a:bodyPr lIns="91425" tIns="91425" rIns="91425" bIns="91425" anchor="t" anchorCtr="0">
            <a:noAutofit/>
          </a:bodyPr>
          <a:lstStyle/>
          <a:p>
            <a:pPr lvl="0" algn="ctr" rtl="0">
              <a:spcBef>
                <a:spcPts val="0"/>
              </a:spcBef>
              <a:buNone/>
            </a:pPr>
            <a:r>
              <a:rPr lang="en" sz="3600" dirty="0">
                <a:solidFill>
                  <a:srgbClr val="0E5136"/>
                </a:solidFill>
              </a:rPr>
              <a:t>4 “simple” codes</a:t>
            </a:r>
          </a:p>
          <a:p>
            <a:pPr marL="0" lvl="0" indent="0" algn="ctr">
              <a:spcBef>
                <a:spcPts val="0"/>
              </a:spcBef>
              <a:buNone/>
            </a:pPr>
            <a:r>
              <a:rPr lang="en" sz="3600" dirty="0">
                <a:solidFill>
                  <a:srgbClr val="0E5136"/>
                </a:solidFill>
              </a:rPr>
              <a:t>79% are Code 72</a:t>
            </a:r>
          </a:p>
          <a:p>
            <a:pPr lvl="0" algn="ctr">
              <a:spcBef>
                <a:spcPts val="0"/>
              </a:spcBef>
              <a:buNone/>
            </a:pPr>
            <a:r>
              <a:rPr lang="en" sz="3600" dirty="0">
                <a:solidFill>
                  <a:srgbClr val="0E5136"/>
                </a:solidFill>
              </a:rPr>
              <a:t>13% are Code 44</a:t>
            </a:r>
          </a:p>
        </p:txBody>
      </p:sp>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5" name="Picture 4"/>
          <p:cNvPicPr>
            <a:picLocks noChangeAspect="1"/>
          </p:cNvPicPr>
          <p:nvPr/>
        </p:nvPicPr>
        <p:blipFill>
          <a:blip r:embed="rId3"/>
          <a:stretch>
            <a:fillRect/>
          </a:stretch>
        </p:blipFill>
        <p:spPr>
          <a:xfrm>
            <a:off x="103673" y="2886706"/>
            <a:ext cx="4436087" cy="3840479"/>
          </a:xfrm>
          <a:prstGeom prst="rect">
            <a:avLst/>
          </a:prstGeom>
          <a:solidFill>
            <a:schemeClr val="tx1"/>
          </a:solidFill>
        </p:spPr>
      </p:pic>
      <p:pic>
        <p:nvPicPr>
          <p:cNvPr id="6" name="Picture 5"/>
          <p:cNvPicPr>
            <a:picLocks noChangeAspect="1"/>
          </p:cNvPicPr>
          <p:nvPr/>
        </p:nvPicPr>
        <p:blipFill>
          <a:blip r:embed="rId4"/>
          <a:stretch>
            <a:fillRect/>
          </a:stretch>
        </p:blipFill>
        <p:spPr>
          <a:xfrm>
            <a:off x="4636700" y="743464"/>
            <a:ext cx="4436086" cy="3840479"/>
          </a:xfrm>
          <a:prstGeom prst="rect">
            <a:avLst/>
          </a:prstGeom>
          <a:solidFill>
            <a:schemeClr val="tx1"/>
          </a:solidFill>
        </p:spPr>
      </p:pic>
    </p:spTree>
    <p:extLst>
      <p:ext uri="{BB962C8B-B14F-4D97-AF65-F5344CB8AC3E}">
        <p14:creationId xmlns:p14="http://schemas.microsoft.com/office/powerpoint/2010/main" val="36054139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7" name="Picture 6"/>
          <p:cNvPicPr>
            <a:picLocks noChangeAspect="1"/>
          </p:cNvPicPr>
          <p:nvPr/>
        </p:nvPicPr>
        <p:blipFill>
          <a:blip r:embed="rId3"/>
          <a:stretch>
            <a:fillRect/>
          </a:stretch>
        </p:blipFill>
        <p:spPr>
          <a:xfrm>
            <a:off x="97273" y="2887941"/>
            <a:ext cx="4436087" cy="3840479"/>
          </a:xfrm>
          <a:prstGeom prst="rect">
            <a:avLst/>
          </a:prstGeom>
          <a:solidFill>
            <a:schemeClr val="tx1"/>
          </a:solidFill>
        </p:spPr>
      </p:pic>
      <p:pic>
        <p:nvPicPr>
          <p:cNvPr id="8" name="Picture 7"/>
          <p:cNvPicPr>
            <a:picLocks noChangeAspect="1"/>
          </p:cNvPicPr>
          <p:nvPr/>
        </p:nvPicPr>
        <p:blipFill>
          <a:blip r:embed="rId4"/>
          <a:stretch>
            <a:fillRect/>
          </a:stretch>
        </p:blipFill>
        <p:spPr>
          <a:xfrm>
            <a:off x="4636699" y="744473"/>
            <a:ext cx="4436087" cy="3840479"/>
          </a:xfrm>
          <a:prstGeom prst="rect">
            <a:avLst/>
          </a:prstGeom>
          <a:solidFill>
            <a:schemeClr val="tx1"/>
          </a:solidFill>
        </p:spPr>
      </p:pic>
    </p:spTree>
    <p:extLst>
      <p:ext uri="{BB962C8B-B14F-4D97-AF65-F5344CB8AC3E}">
        <p14:creationId xmlns:p14="http://schemas.microsoft.com/office/powerpoint/2010/main" val="32762463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757431"/>
            <a:ext cx="5189888" cy="5928876"/>
          </a:xfrm>
        </p:spPr>
        <p:txBody>
          <a:bodyPr/>
          <a:lstStyle/>
          <a:p>
            <a:pPr marL="457200" indent="-457200">
              <a:lnSpc>
                <a:spcPct val="100000"/>
              </a:lnSpc>
              <a:spcAft>
                <a:spcPts val="600"/>
              </a:spcAft>
              <a:buFont typeface="Arial"/>
              <a:buChar char="•"/>
            </a:pPr>
            <a:r>
              <a:rPr lang="en-US" sz="2400" dirty="0" smtClean="0"/>
              <a:t>Total # of businesses</a:t>
            </a:r>
          </a:p>
          <a:p>
            <a:pPr marL="457200" indent="-457200">
              <a:lnSpc>
                <a:spcPct val="100000"/>
              </a:lnSpc>
              <a:spcAft>
                <a:spcPts val="600"/>
              </a:spcAft>
              <a:buFont typeface="Arial"/>
              <a:buChar char="•"/>
            </a:pPr>
            <a:r>
              <a:rPr lang="en-US" sz="2400" dirty="0" smtClean="0"/>
              <a:t>Total # of businesses of each type</a:t>
            </a:r>
          </a:p>
          <a:p>
            <a:pPr marL="457200" indent="-457200">
              <a:lnSpc>
                <a:spcPct val="100000"/>
              </a:lnSpc>
              <a:spcAft>
                <a:spcPts val="600"/>
              </a:spcAft>
              <a:buFont typeface="Arial"/>
              <a:buChar char="•"/>
            </a:pPr>
            <a:r>
              <a:rPr lang="en-US" sz="2400" dirty="0" smtClean="0"/>
              <a:t>Total population</a:t>
            </a:r>
          </a:p>
          <a:p>
            <a:pPr marL="457200" indent="-457200">
              <a:lnSpc>
                <a:spcPct val="100000"/>
              </a:lnSpc>
              <a:spcAft>
                <a:spcPts val="600"/>
              </a:spcAft>
              <a:buFont typeface="Arial"/>
              <a:buChar char="•"/>
            </a:pPr>
            <a:r>
              <a:rPr lang="en-US" sz="2400" i="1" u="sng" dirty="0" smtClean="0"/>
              <a:t>Percent female population (1.5</a:t>
            </a:r>
            <a:r>
              <a:rPr lang="en-US" sz="2400" i="1" u="sng" dirty="0" smtClean="0">
                <a:latin typeface="Symbol" charset="2"/>
                <a:cs typeface="Symbol" charset="2"/>
              </a:rPr>
              <a:t>s</a:t>
            </a:r>
            <a:r>
              <a:rPr lang="en-US" sz="2400" i="1" u="sng" dirty="0" smtClean="0"/>
              <a:t>)</a:t>
            </a:r>
          </a:p>
          <a:p>
            <a:pPr marL="457200" indent="-457200">
              <a:lnSpc>
                <a:spcPct val="100000"/>
              </a:lnSpc>
              <a:spcAft>
                <a:spcPts val="600"/>
              </a:spcAft>
              <a:buFont typeface="Arial"/>
              <a:buChar char="•"/>
            </a:pPr>
            <a:r>
              <a:rPr lang="en-US" sz="2400" i="1" u="sng" dirty="0" smtClean="0"/>
              <a:t>Percent adult population (1.3</a:t>
            </a:r>
            <a:r>
              <a:rPr lang="en-US" sz="2400" i="1" u="sng" dirty="0" smtClean="0">
                <a:latin typeface="Symbol" charset="2"/>
                <a:cs typeface="Symbol" charset="2"/>
              </a:rPr>
              <a:t>s</a:t>
            </a:r>
            <a:r>
              <a:rPr lang="en-US" sz="2400" i="1" u="sng" dirty="0" smtClean="0"/>
              <a:t>)</a:t>
            </a:r>
          </a:p>
          <a:p>
            <a:pPr marL="457200" indent="-457200">
              <a:lnSpc>
                <a:spcPct val="100000"/>
              </a:lnSpc>
              <a:spcAft>
                <a:spcPts val="600"/>
              </a:spcAft>
              <a:buFont typeface="Arial"/>
              <a:buChar char="•"/>
            </a:pPr>
            <a:r>
              <a:rPr lang="en-US" sz="2400" b="1" u="sng" dirty="0" smtClean="0"/>
              <a:t>Median age (3.5</a:t>
            </a:r>
            <a:r>
              <a:rPr lang="en-US" sz="2400" b="1" u="sng" dirty="0" smtClean="0">
                <a:latin typeface="Symbol" charset="2"/>
                <a:cs typeface="Symbol" charset="2"/>
              </a:rPr>
              <a:t>s</a:t>
            </a:r>
            <a:r>
              <a:rPr lang="en-US" sz="2400" b="1" u="sng" dirty="0" smtClean="0"/>
              <a:t>)</a:t>
            </a:r>
            <a:endParaRPr lang="en-US" sz="2400" b="1" u="sng" dirty="0"/>
          </a:p>
          <a:p>
            <a:pPr marL="457200" indent="-457200">
              <a:lnSpc>
                <a:spcPct val="100000"/>
              </a:lnSpc>
              <a:spcAft>
                <a:spcPts val="600"/>
              </a:spcAft>
              <a:buFont typeface="Arial"/>
              <a:buChar char="•"/>
            </a:pPr>
            <a:r>
              <a:rPr lang="en-US" sz="2400" dirty="0" smtClean="0"/>
              <a:t>Total # of homes</a:t>
            </a:r>
          </a:p>
          <a:p>
            <a:pPr marL="457200" indent="-457200">
              <a:lnSpc>
                <a:spcPct val="100000"/>
              </a:lnSpc>
              <a:spcAft>
                <a:spcPts val="600"/>
              </a:spcAft>
              <a:buFont typeface="Arial"/>
              <a:buChar char="•"/>
            </a:pPr>
            <a:r>
              <a:rPr lang="en-US" sz="2400" b="1" u="sng" dirty="0"/>
              <a:t>E</a:t>
            </a:r>
            <a:r>
              <a:rPr lang="en-US" sz="2400" b="1" u="sng" dirty="0" smtClean="0"/>
              <a:t>mployment percentage (1.5</a:t>
            </a:r>
            <a:r>
              <a:rPr lang="en-US" sz="2400" b="1" u="sng" dirty="0" smtClean="0">
                <a:latin typeface="Symbol" charset="2"/>
                <a:cs typeface="Symbol" charset="2"/>
              </a:rPr>
              <a:t>s</a:t>
            </a:r>
            <a:r>
              <a:rPr lang="en-US" sz="2400" b="1" u="sng" dirty="0" smtClean="0"/>
              <a:t>)</a:t>
            </a:r>
          </a:p>
          <a:p>
            <a:pPr marL="457200" indent="-457200">
              <a:lnSpc>
                <a:spcPct val="100000"/>
              </a:lnSpc>
              <a:spcAft>
                <a:spcPts val="600"/>
              </a:spcAft>
              <a:buFont typeface="Arial"/>
              <a:buChar char="•"/>
            </a:pPr>
            <a:r>
              <a:rPr lang="en-US" sz="2400" dirty="0" smtClean="0"/>
              <a:t>Median income</a:t>
            </a:r>
          </a:p>
          <a:p>
            <a:pPr marL="457200" indent="-457200">
              <a:lnSpc>
                <a:spcPct val="100000"/>
              </a:lnSpc>
              <a:spcAft>
                <a:spcPts val="600"/>
              </a:spcAft>
              <a:buFont typeface="Arial"/>
              <a:buChar char="•"/>
            </a:pPr>
            <a:r>
              <a:rPr lang="en-US" sz="2400" dirty="0" smtClean="0"/>
              <a:t>Median income for homeowners</a:t>
            </a:r>
          </a:p>
          <a:p>
            <a:pPr marL="457200" indent="-457200">
              <a:lnSpc>
                <a:spcPct val="100000"/>
              </a:lnSpc>
              <a:spcAft>
                <a:spcPts val="600"/>
              </a:spcAft>
              <a:buFont typeface="Arial"/>
              <a:buChar char="•"/>
            </a:pPr>
            <a:r>
              <a:rPr lang="en-US" sz="2400" dirty="0" smtClean="0"/>
              <a:t>Median income for renters</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(41)</a:t>
            </a:r>
            <a:endParaRPr lang="en" sz="3600" dirty="0"/>
          </a:p>
        </p:txBody>
      </p:sp>
      <p:sp>
        <p:nvSpPr>
          <p:cNvPr id="7" name="Text Placeholder 1"/>
          <p:cNvSpPr txBox="1">
            <a:spLocks/>
          </p:cNvSpPr>
          <p:nvPr/>
        </p:nvSpPr>
        <p:spPr>
          <a:xfrm>
            <a:off x="5183486" y="757431"/>
            <a:ext cx="3934595" cy="533440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4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9pPr>
          </a:lstStyle>
          <a:p>
            <a:pPr marL="457200" indent="-457200">
              <a:lnSpc>
                <a:spcPct val="100000"/>
              </a:lnSpc>
              <a:spcAft>
                <a:spcPts val="600"/>
              </a:spcAft>
              <a:buFont typeface="Arial"/>
              <a:buChar char="•"/>
            </a:pPr>
            <a:r>
              <a:rPr lang="en-US" sz="2400" dirty="0" smtClean="0"/>
              <a:t>Median housing cost</a:t>
            </a:r>
          </a:p>
          <a:p>
            <a:pPr marL="457200" indent="-457200">
              <a:lnSpc>
                <a:spcPct val="100000"/>
              </a:lnSpc>
              <a:spcAft>
                <a:spcPts val="600"/>
              </a:spcAft>
              <a:buFont typeface="Arial"/>
              <a:buChar char="•"/>
            </a:pPr>
            <a:r>
              <a:rPr lang="en-US" sz="2400" dirty="0" smtClean="0"/>
              <a:t>Median housing cost for homeowners</a:t>
            </a:r>
          </a:p>
          <a:p>
            <a:pPr marL="457200" indent="-457200">
              <a:lnSpc>
                <a:spcPct val="100000"/>
              </a:lnSpc>
              <a:spcAft>
                <a:spcPts val="600"/>
              </a:spcAft>
              <a:buFont typeface="Arial"/>
              <a:buChar char="•"/>
            </a:pPr>
            <a:r>
              <a:rPr lang="en-US" sz="2400" dirty="0" smtClean="0"/>
              <a:t>Median housing cost for renters</a:t>
            </a:r>
          </a:p>
          <a:p>
            <a:pPr marL="457200" indent="-457200">
              <a:lnSpc>
                <a:spcPct val="100000"/>
              </a:lnSpc>
              <a:spcAft>
                <a:spcPts val="600"/>
              </a:spcAft>
              <a:buFont typeface="Arial"/>
              <a:buChar char="•"/>
            </a:pPr>
            <a:r>
              <a:rPr lang="en-US" sz="2400" i="1" u="sng" dirty="0" smtClean="0"/>
              <a:t>Walk score (1</a:t>
            </a:r>
            <a:r>
              <a:rPr lang="en-US" sz="2400" i="1" u="sng" dirty="0" smtClean="0">
                <a:latin typeface="Symbol" charset="2"/>
                <a:cs typeface="Symbol" charset="2"/>
              </a:rPr>
              <a:t>s</a:t>
            </a:r>
            <a:r>
              <a:rPr lang="en-US" sz="2400" i="1" u="sng" dirty="0" smtClean="0"/>
              <a:t>)</a:t>
            </a:r>
          </a:p>
          <a:p>
            <a:pPr marL="457200" indent="-457200">
              <a:lnSpc>
                <a:spcPct val="100000"/>
              </a:lnSpc>
              <a:spcAft>
                <a:spcPts val="600"/>
              </a:spcAft>
              <a:buFont typeface="Arial"/>
              <a:buChar char="•"/>
            </a:pPr>
            <a:r>
              <a:rPr lang="en-US" sz="2400" dirty="0" smtClean="0"/>
              <a:t>Transit score</a:t>
            </a:r>
          </a:p>
          <a:p>
            <a:pPr marL="457200" indent="-457200">
              <a:lnSpc>
                <a:spcPct val="100000"/>
              </a:lnSpc>
              <a:spcAft>
                <a:spcPts val="600"/>
              </a:spcAft>
              <a:buFont typeface="Arial"/>
              <a:buChar char="•"/>
            </a:pPr>
            <a:r>
              <a:rPr lang="en-US" sz="2400" i="1" u="sng" dirty="0" smtClean="0"/>
              <a:t>Bike score (1.5</a:t>
            </a:r>
            <a:r>
              <a:rPr lang="en-US" sz="2400" i="1" u="sng" dirty="0" smtClean="0">
                <a:latin typeface="Symbol" charset="2"/>
                <a:cs typeface="Symbol" charset="2"/>
              </a:rPr>
              <a:t>s</a:t>
            </a:r>
            <a:r>
              <a:rPr lang="en-US" sz="2400" i="1" u="sng" dirty="0" smtClean="0"/>
              <a:t>)</a:t>
            </a:r>
          </a:p>
          <a:p>
            <a:pPr marL="457200" indent="-457200">
              <a:lnSpc>
                <a:spcPct val="100000"/>
              </a:lnSpc>
              <a:spcAft>
                <a:spcPts val="600"/>
              </a:spcAft>
              <a:buFont typeface="Arial"/>
              <a:buChar char="•"/>
            </a:pPr>
            <a:r>
              <a:rPr lang="en-US" sz="2400" dirty="0"/>
              <a:t>T</a:t>
            </a:r>
            <a:r>
              <a:rPr lang="en-US" sz="2400" dirty="0" smtClean="0"/>
              <a:t>otal annual amount spent in parking meters</a:t>
            </a:r>
          </a:p>
          <a:p>
            <a:pPr marL="342900" indent="-342900">
              <a:lnSpc>
                <a:spcPct val="100000"/>
              </a:lnSpc>
              <a:spcAft>
                <a:spcPts val="600"/>
              </a:spcAft>
              <a:buFont typeface="Arial"/>
              <a:buChar char="•"/>
            </a:pPr>
            <a:endParaRPr lang="en-US" sz="2400" dirty="0"/>
          </a:p>
        </p:txBody>
      </p:sp>
    </p:spTree>
    <p:extLst>
      <p:ext uri="{BB962C8B-B14F-4D97-AF65-F5344CB8AC3E}">
        <p14:creationId xmlns:p14="http://schemas.microsoft.com/office/powerpoint/2010/main" val="20081267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40658" y="783347"/>
            <a:ext cx="7462684"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sp>
        <p:nvSpPr>
          <p:cNvPr id="11" name="Shape 113"/>
          <p:cNvSpPr txBox="1"/>
          <p:nvPr/>
        </p:nvSpPr>
        <p:spPr>
          <a:xfrm>
            <a:off x="1390507" y="976477"/>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949802" y="2260948"/>
            <a:ext cx="3131091" cy="915354"/>
          </a:xfrm>
          <a:prstGeom prst="rect">
            <a:avLst/>
          </a:prstGeom>
          <a:noFill/>
          <a:ln>
            <a:noFill/>
          </a:ln>
        </p:spPr>
        <p:txBody>
          <a:bodyPr lIns="91425" tIns="91425" rIns="91425" bIns="91425" anchor="t" anchorCtr="0">
            <a:noAutofit/>
          </a:bodyPr>
          <a:lstStyle/>
          <a:p>
            <a:pPr lvl="0" algn="ctr"/>
            <a:r>
              <a:rPr lang="en-US" sz="2400" dirty="0" smtClean="0"/>
              <a:t>56,710 businesses in 313 neighborhoods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783644" y="1441203"/>
            <a:ext cx="2151187" cy="424926"/>
          </a:xfrm>
          <a:prstGeom prst="rect">
            <a:avLst/>
          </a:prstGeom>
          <a:solidFill>
            <a:schemeClr val="tx1"/>
          </a:solidFill>
        </p:spPr>
      </p:pic>
      <p:pic>
        <p:nvPicPr>
          <p:cNvPr id="74" name="Shape 74"/>
          <p:cNvPicPr preferRelativeResize="0">
            <a:picLocks noChangeAspect="1"/>
          </p:cNvPicPr>
          <p:nvPr/>
        </p:nvPicPr>
        <p:blipFill>
          <a:blip r:embed="rId4">
            <a:alphaModFix/>
          </a:blip>
          <a:stretch>
            <a:fillRect/>
          </a:stretch>
        </p:blipFill>
        <p:spPr>
          <a:xfrm>
            <a:off x="1783644" y="727133"/>
            <a:ext cx="1512299" cy="728854"/>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5"/>
            <a:stretch>
              <a:fillRect/>
            </a:stretch>
          </p:blipFill>
          <p:spPr>
            <a:xfrm>
              <a:off x="436273" y="4279278"/>
              <a:ext cx="2737921" cy="971692"/>
            </a:xfrm>
            <a:prstGeom prst="rect">
              <a:avLst/>
            </a:prstGeom>
          </p:spPr>
        </p:pic>
        <p:pic>
          <p:nvPicPr>
            <p:cNvPr id="4" name="Picture 3"/>
            <p:cNvPicPr>
              <a:picLocks noChangeAspect="1"/>
            </p:cNvPicPr>
            <p:nvPr/>
          </p:nvPicPr>
          <p:blipFill>
            <a:blip r:embed="rId6"/>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a:t>
            </a:r>
            <a:r>
              <a:rPr lang="en-US" sz="2000" dirty="0"/>
              <a:t>neighborhood</a:t>
            </a:r>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neighborhood</a:t>
            </a:r>
            <a:endParaRPr lang="en-US" sz="2000" dirty="0"/>
          </a:p>
        </p:txBody>
      </p:sp>
      <p:sp>
        <p:nvSpPr>
          <p:cNvPr id="56" name="Alternate Process 55"/>
          <p:cNvSpPr/>
          <p:nvPr/>
        </p:nvSpPr>
        <p:spPr>
          <a:xfrm>
            <a:off x="4431885" y="4152183"/>
            <a:ext cx="3693238" cy="82560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u</a:t>
            </a:r>
            <a:r>
              <a:rPr lang="en-US" sz="2400" dirty="0" smtClean="0"/>
              <a:t>ser enters a business type (&amp; optional address)</a:t>
            </a:r>
            <a:endParaRPr lang="en-US" sz="2400" dirty="0"/>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8298054" y="2495527"/>
            <a:ext cx="0" cy="32405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cxnSp>
        <p:nvCxnSpPr>
          <p:cNvPr id="20" name="Straight Arrow Connector 19"/>
          <p:cNvCxnSpPr/>
          <p:nvPr/>
        </p:nvCxnSpPr>
        <p:spPr>
          <a:xfrm flipV="1">
            <a:off x="5526785" y="2495527"/>
            <a:ext cx="0" cy="190119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a:t>
            </a:r>
            <a:r>
              <a:rPr lang="en-US" sz="2000" dirty="0"/>
              <a:t>neighborhood</a:t>
            </a:r>
          </a:p>
        </p:txBody>
      </p:sp>
      <p:sp>
        <p:nvSpPr>
          <p:cNvPr id="56" name="Alternate Process 55"/>
          <p:cNvSpPr/>
          <p:nvPr/>
        </p:nvSpPr>
        <p:spPr>
          <a:xfrm>
            <a:off x="4431885" y="4152183"/>
            <a:ext cx="3693238" cy="82560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u</a:t>
            </a:r>
            <a:r>
              <a:rPr lang="en-US" sz="2400" dirty="0" smtClean="0"/>
              <a:t>ser enters a business type (&amp; optional address)</a:t>
            </a:r>
            <a:endParaRPr lang="en-US" sz="2400" dirty="0"/>
          </a:p>
        </p:txBody>
      </p:sp>
      <p:sp>
        <p:nvSpPr>
          <p:cNvPr id="58" name="Alternate Process 57"/>
          <p:cNvSpPr/>
          <p:nvPr/>
        </p:nvSpPr>
        <p:spPr>
          <a:xfrm>
            <a:off x="4755852" y="778965"/>
            <a:ext cx="4289339" cy="167361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smtClean="0"/>
              <a:t>output WhereSIOUS score(s) &amp; Google Map to website!</a:t>
            </a:r>
            <a:endParaRPr lang="en-US" sz="3200" dirty="0"/>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5781" y1="32227" x2="25781" y2="32227"/>
                        <a14:foregroundMark x1="72852" y1="75195" x2="72852" y2="75195"/>
                      </a14:backgroundRemoval>
                    </a14:imgEffect>
                  </a14:imgLayer>
                </a14:imgProps>
              </a:ext>
            </a:extLst>
          </a:blip>
          <a:stretch>
            <a:fillRect/>
          </a:stretch>
        </p:blipFill>
        <p:spPr>
          <a:xfrm>
            <a:off x="6019218" y="2374829"/>
            <a:ext cx="1751439" cy="1751439"/>
          </a:xfrm>
          <a:prstGeom prst="rect">
            <a:avLst/>
          </a:prstGeom>
        </p:spPr>
      </p:pic>
      <p:pic>
        <p:nvPicPr>
          <p:cNvPr id="25" name="Picture 24"/>
          <p:cNvPicPr>
            <a:picLocks noChangeAspect="1"/>
          </p:cNvPicPr>
          <p:nvPr/>
        </p:nvPicPr>
        <p:blipFill>
          <a:blip r:embed="rId9"/>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10">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639</TotalTime>
  <Words>1318</Words>
  <Application>Microsoft Macintosh PowerPoint</Application>
  <PresentationFormat>On-screen Show (4:3)</PresentationFormat>
  <Paragraphs>132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simple-dark-2</vt:lpstr>
      <vt:lpstr>WhereSIOUS - San Diego  Where Should I Open Up Shop? </vt:lpstr>
      <vt:lpstr>WhereSIOUS - San Diego  Where Should I Open Up Shop? </vt:lpstr>
      <vt:lpstr>Longevity == Business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Downtown San Diego</vt:lpstr>
      <vt:lpstr>SD State University &amp; Qualcomm Stadium</vt:lpstr>
      <vt:lpstr>PowerPoint Presentation</vt:lpstr>
      <vt:lpstr>PowerPoint Presentation</vt:lpstr>
      <vt:lpstr>PowerPoint Presentation</vt:lpstr>
      <vt:lpstr>Jeffrey Silverman</vt:lpstr>
      <vt:lpstr>PowerPoint Presentation</vt:lpstr>
      <vt:lpstr>Neighborhoods (i.e., Census Tracts)</vt:lpstr>
      <vt:lpstr>Business Info – NAICS (North American Industry Classification System)</vt:lpstr>
      <vt:lpstr>Business Info – NAICS (North American Industry Classification System)</vt:lpstr>
      <vt:lpstr>Fun With Census Data!</vt:lpstr>
      <vt:lpstr>Fun With Census Data!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106</cp:revision>
  <dcterms:modified xsi:type="dcterms:W3CDTF">2016-09-23T18:36:19Z</dcterms:modified>
</cp:coreProperties>
</file>